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9" r:id="rId6"/>
    <p:sldId id="271" r:id="rId7"/>
    <p:sldId id="270" r:id="rId8"/>
    <p:sldId id="261" r:id="rId9"/>
    <p:sldId id="258" r:id="rId10"/>
    <p:sldId id="265" r:id="rId11"/>
    <p:sldId id="262" r:id="rId12"/>
    <p:sldId id="263" r:id="rId13"/>
    <p:sldId id="266" r:id="rId14"/>
    <p:sldId id="264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3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4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4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0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2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4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5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698-B6CB-4FB9-9518-62BF90383F5D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1F80-1AB2-4BF5-871C-F4ABEDA29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13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meters.info/world-population/uk-popul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birthsdeathsandmarriages/divorce/bulletins/divorcesinenglandandwales/20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icity-facts-figures.service.gov.uk/education-skills-and-training/11-to-16-years-old/percentage-achieving-a-c-in-english-and-maths/lates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crimeandjustice/bulletins/crimeinenglandandwales/yearendingdecember201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541667/prison-population-story-1993-2016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Level Sociology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3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First Year A Level Sociology: </a:t>
            </a:r>
            <a:br>
              <a:rPr lang="en-GB" b="1" dirty="0" smtClean="0"/>
            </a:br>
            <a:r>
              <a:rPr lang="en-GB" b="1" dirty="0" smtClean="0"/>
              <a:t>Families and Households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en-GB" sz="2400" b="1" dirty="0" smtClean="0"/>
              <a:t>Key Questions: </a:t>
            </a:r>
          </a:p>
          <a:p>
            <a:r>
              <a:rPr lang="en-GB" sz="2400" dirty="0" smtClean="0"/>
              <a:t>How has the family changed over the last hundred years?</a:t>
            </a:r>
          </a:p>
          <a:p>
            <a:r>
              <a:rPr lang="en-GB" sz="2400" dirty="0" smtClean="0"/>
              <a:t>Why is there such a high rate of family breakdown?</a:t>
            </a:r>
          </a:p>
          <a:p>
            <a:r>
              <a:rPr lang="en-GB" sz="2400" dirty="0" smtClean="0"/>
              <a:t>Are men and women equal in relationships?</a:t>
            </a:r>
          </a:p>
          <a:p>
            <a:r>
              <a:rPr lang="en-GB" sz="2400" dirty="0" smtClean="0"/>
              <a:t>Are children too controlled by their parents?</a:t>
            </a:r>
          </a:p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665984" cy="27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First Year A Level Sociology:</a:t>
            </a:r>
            <a:br>
              <a:rPr lang="en-GB" b="1" dirty="0" smtClean="0"/>
            </a:br>
            <a:r>
              <a:rPr lang="en-GB" b="1" dirty="0" smtClean="0"/>
              <a:t>Education with Research 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85000" lnSpcReduction="10000"/>
          </a:bodyPr>
          <a:lstStyle/>
          <a:p>
            <a:r>
              <a:rPr lang="en-GB" sz="3100" b="1" dirty="0" smtClean="0"/>
              <a:t>Key Questions: </a:t>
            </a:r>
          </a:p>
          <a:p>
            <a:r>
              <a:rPr lang="en-GB" sz="3100" dirty="0" smtClean="0"/>
              <a:t>What is the real purpose of education? </a:t>
            </a:r>
          </a:p>
          <a:p>
            <a:r>
              <a:rPr lang="en-GB" sz="3100" dirty="0" smtClean="0"/>
              <a:t>Is it about educating you and getting you ready for work</a:t>
            </a:r>
          </a:p>
          <a:p>
            <a:r>
              <a:rPr lang="en-GB" sz="3100" dirty="0" smtClean="0"/>
              <a:t>Or is it really about controlling you?</a:t>
            </a:r>
          </a:p>
          <a:p>
            <a:r>
              <a:rPr lang="en-GB" sz="3100" dirty="0" smtClean="0"/>
              <a:t>Why do different groups achieve differently and experience school differently?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72849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 Year A Level Sociology:</a:t>
            </a:r>
            <a:br>
              <a:rPr lang="en-GB" dirty="0" smtClean="0"/>
            </a:br>
            <a:r>
              <a:rPr lang="en-GB" dirty="0" smtClean="0"/>
              <a:t>Crime and Deviance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Key Questions: </a:t>
            </a:r>
          </a:p>
          <a:p>
            <a:r>
              <a:rPr lang="en-GB" dirty="0" smtClean="0"/>
              <a:t>Who commits crime?</a:t>
            </a:r>
          </a:p>
          <a:p>
            <a:r>
              <a:rPr lang="en-GB" dirty="0" smtClean="0"/>
              <a:t>What are the causes of crime?</a:t>
            </a:r>
          </a:p>
          <a:p>
            <a:r>
              <a:rPr lang="en-GB" dirty="0" smtClean="0"/>
              <a:t>Why are some harmful acts regarded as criminal and others not?</a:t>
            </a:r>
          </a:p>
          <a:p>
            <a:r>
              <a:rPr lang="en-GB" dirty="0" smtClean="0"/>
              <a:t>What is the most effective way of punishing criminals?</a:t>
            </a:r>
          </a:p>
          <a:p>
            <a:r>
              <a:rPr lang="en-GB" dirty="0" smtClean="0"/>
              <a:t>Is policing and punishment fair?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266" y="1638241"/>
            <a:ext cx="4229590" cy="42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 Year A Level Sociology:</a:t>
            </a:r>
            <a:br>
              <a:rPr lang="en-GB" dirty="0" smtClean="0"/>
            </a:br>
            <a:r>
              <a:rPr lang="en-GB" dirty="0" smtClean="0"/>
              <a:t>Global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Key Questions: </a:t>
            </a:r>
          </a:p>
          <a:p>
            <a:r>
              <a:rPr lang="en-GB" dirty="0" smtClean="0"/>
              <a:t>Why are almost one billion people in the world malnourished when there is enough food to go around?</a:t>
            </a:r>
          </a:p>
          <a:p>
            <a:r>
              <a:rPr lang="en-GB" dirty="0" smtClean="0"/>
              <a:t>Are the rich </a:t>
            </a:r>
            <a:r>
              <a:rPr lang="en-GB" dirty="0" err="1" smtClean="0"/>
              <a:t>rich</a:t>
            </a:r>
            <a:r>
              <a:rPr lang="en-GB" dirty="0" smtClean="0"/>
              <a:t> because the poor are poor?</a:t>
            </a:r>
          </a:p>
          <a:p>
            <a:r>
              <a:rPr lang="en-GB" dirty="0" smtClean="0"/>
              <a:t>Why is there so much conflict in the world? </a:t>
            </a:r>
          </a:p>
          <a:p>
            <a:r>
              <a:rPr lang="en-GB" dirty="0" smtClean="0"/>
              <a:t>Can we avert environmental catastrophe? </a:t>
            </a:r>
          </a:p>
          <a:p>
            <a:r>
              <a:rPr lang="en-GB" dirty="0" smtClean="0"/>
              <a:t>We also look at globalisation and how this increasingly effects our day to day lives. </a:t>
            </a:r>
          </a:p>
          <a:p>
            <a:endParaRPr lang="en-GB" dirty="0"/>
          </a:p>
        </p:txBody>
      </p:sp>
      <p:pic>
        <p:nvPicPr>
          <p:cNvPr id="4" name="Content Placeholder 5" descr="globalisation-1_22385601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66206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Skills Needed for Sociology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Sociology is 100% exam based, no coursework </a:t>
            </a:r>
          </a:p>
          <a:p>
            <a:r>
              <a:rPr lang="en-GB" dirty="0" smtClean="0"/>
              <a:t>You need to be able to write essays. </a:t>
            </a:r>
          </a:p>
          <a:p>
            <a:r>
              <a:rPr lang="en-GB" dirty="0" smtClean="0"/>
              <a:t>You will be required to write one two page essay per week – minimum</a:t>
            </a:r>
          </a:p>
          <a:p>
            <a:r>
              <a:rPr lang="en-GB" dirty="0" smtClean="0"/>
              <a:t>You need to be able to use evidence to assess theories. You need to be able to think for yourself.</a:t>
            </a:r>
          </a:p>
          <a:p>
            <a:r>
              <a:rPr lang="en-GB" dirty="0" smtClean="0"/>
              <a:t>You should be doing at least one other serious A level subject – either essay based or maths/ science. </a:t>
            </a:r>
          </a:p>
          <a:p>
            <a:r>
              <a:rPr lang="en-GB" dirty="0" smtClean="0"/>
              <a:t>Good combination subjects include</a:t>
            </a:r>
          </a:p>
          <a:p>
            <a:r>
              <a:rPr lang="en-GB" dirty="0" smtClean="0"/>
              <a:t>English, History, Politics, Philosophy, Economics </a:t>
            </a:r>
          </a:p>
          <a:p>
            <a:r>
              <a:rPr lang="en-GB" dirty="0" smtClean="0"/>
              <a:t>Psychology, Maths, and any science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9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 About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How do you know how many people there are in the UK, and globally?</a:t>
            </a:r>
          </a:p>
          <a:p>
            <a:r>
              <a:rPr lang="en-GB" i="1" dirty="0" smtClean="0"/>
              <a:t>Sociology tells us we need to be sceptical about population figures, especially in developing countries, and where immigration is concerned. </a:t>
            </a:r>
          </a:p>
          <a:p>
            <a:r>
              <a:rPr lang="en-GB" dirty="0" smtClean="0"/>
              <a:t>Suggest one way in which the declining crime rate might be related to the increasing prison population</a:t>
            </a:r>
          </a:p>
          <a:p>
            <a:r>
              <a:rPr lang="en-GB" i="1" dirty="0" smtClean="0"/>
              <a:t>Sociology shows us that putting more people in jail doesn’t necessarily reduce crime rates, there are other underlying factors which explain the declining crime rate. </a:t>
            </a:r>
          </a:p>
          <a:p>
            <a:r>
              <a:rPr lang="en-GB" dirty="0" smtClean="0"/>
              <a:t>Why does the world spend so much on war and so little on development aid? </a:t>
            </a:r>
          </a:p>
          <a:p>
            <a:r>
              <a:rPr lang="en-GB" i="1" dirty="0" smtClean="0"/>
              <a:t>Obviously too big a question to answer here… Sociology focuses on global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1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Introductory Quiz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Have a go</a:t>
            </a:r>
          </a:p>
          <a:p>
            <a:pPr marL="0" indent="0" algn="ctr">
              <a:buNone/>
            </a:pPr>
            <a:r>
              <a:rPr lang="en-GB" dirty="0" smtClean="0"/>
              <a:t>All of the questions come up at some point over the two years of the A Level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4" y="3552056"/>
            <a:ext cx="53276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	What is the current population of the United Kingdom?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4" y="1556792"/>
            <a:ext cx="3944404" cy="352839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65913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3861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</a:p>
          <a:p>
            <a:r>
              <a:rPr lang="en-GB" i="1" dirty="0" err="1" smtClean="0">
                <a:hlinkClick r:id="rId4"/>
              </a:rPr>
              <a:t>Worldometers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951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	What percentages of marriages end in divorce in the UK?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GB" dirty="0"/>
              <a:t>42%, down from 45% in 2005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537273" cy="4342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5950377"/>
            <a:ext cx="105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</a:p>
          <a:p>
            <a:r>
              <a:rPr lang="en-GB" i="1" dirty="0" smtClean="0">
                <a:hlinkClick r:id="rId3"/>
              </a:rPr>
              <a:t>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693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	What percentage of children achieved 5 GCSEs grades A-C last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2017, ,the proportion of entries getting </a:t>
            </a:r>
            <a:r>
              <a:rPr lang="en-GB" dirty="0"/>
              <a:t>A*-C or 9-4 </a:t>
            </a:r>
            <a:r>
              <a:rPr lang="en-GB" dirty="0" smtClean="0"/>
              <a:t>was 66.9%</a:t>
            </a:r>
          </a:p>
          <a:p>
            <a:r>
              <a:rPr lang="en-GB" dirty="0" smtClean="0"/>
              <a:t>Figures vary greatly by ethnicity and FSM status: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08995"/>
            <a:ext cx="4572000" cy="339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58772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</a:t>
            </a:r>
          </a:p>
          <a:p>
            <a:r>
              <a:rPr lang="en-GB" i="1" dirty="0" smtClean="0">
                <a:hlinkClick r:id="rId3"/>
              </a:rPr>
              <a:t>Gov.UK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49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 the crime rate in Britain going up or down?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6624736" cy="5195687"/>
          </a:xfrm>
        </p:spPr>
      </p:pic>
      <p:sp>
        <p:nvSpPr>
          <p:cNvPr id="7" name="TextBox 6"/>
          <p:cNvSpPr txBox="1"/>
          <p:nvPr/>
        </p:nvSpPr>
        <p:spPr>
          <a:xfrm>
            <a:off x="7236296" y="55172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</a:t>
            </a:r>
          </a:p>
          <a:p>
            <a:r>
              <a:rPr lang="en-GB" i="1" dirty="0" smtClean="0">
                <a:hlinkClick r:id="rId3"/>
              </a:rPr>
              <a:t>Home Office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205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5.	In 1993 there were roughly 45 000 people in jail, what is the prison population today?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1768"/>
            <a:ext cx="8229600" cy="2982827"/>
          </a:xfrm>
        </p:spPr>
      </p:pic>
      <p:sp>
        <p:nvSpPr>
          <p:cNvPr id="5" name="TextBox 4"/>
          <p:cNvSpPr txBox="1"/>
          <p:nvPr/>
        </p:nvSpPr>
        <p:spPr>
          <a:xfrm>
            <a:off x="3203848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3"/>
              </a:rPr>
              <a:t>Ministry of Justice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 Quiz 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The </a:t>
            </a:r>
            <a:r>
              <a:rPr lang="en-GB" dirty="0" smtClean="0"/>
              <a:t>United Nations estimates that just under 800 million are currently suffering from chronic undernourishment.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In 2016, 650 million were obese.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$150 billion, or more than 10 times less military spending.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Level Sociology Course Content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We study six sub-topics</a:t>
            </a:r>
          </a:p>
          <a:p>
            <a:r>
              <a:rPr lang="en-GB" i="1" dirty="0" smtClean="0"/>
              <a:t>Year One </a:t>
            </a:r>
          </a:p>
          <a:p>
            <a:pPr lvl="1"/>
            <a:r>
              <a:rPr lang="en-GB" dirty="0" smtClean="0"/>
              <a:t>Families and Households</a:t>
            </a:r>
          </a:p>
          <a:p>
            <a:pPr lvl="1"/>
            <a:r>
              <a:rPr lang="en-GB" dirty="0" smtClean="0"/>
              <a:t>Research Methods</a:t>
            </a:r>
          </a:p>
          <a:p>
            <a:pPr lvl="1"/>
            <a:r>
              <a:rPr lang="en-GB" dirty="0" smtClean="0"/>
              <a:t>Education </a:t>
            </a:r>
          </a:p>
          <a:p>
            <a:r>
              <a:rPr lang="en-GB" i="1" dirty="0" smtClean="0"/>
              <a:t>Year Two </a:t>
            </a:r>
          </a:p>
          <a:p>
            <a:pPr lvl="1"/>
            <a:r>
              <a:rPr lang="en-GB" dirty="0" smtClean="0"/>
              <a:t>Crime and Deviance</a:t>
            </a:r>
          </a:p>
          <a:p>
            <a:pPr lvl="1"/>
            <a:r>
              <a:rPr lang="en-GB" dirty="0" smtClean="0"/>
              <a:t>Theory and Methods </a:t>
            </a:r>
          </a:p>
          <a:p>
            <a:pPr lvl="1"/>
            <a:r>
              <a:rPr lang="en-GB" dirty="0" smtClean="0"/>
              <a:t>Global Development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036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592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Level Sociology</vt:lpstr>
      <vt:lpstr>Introductory Quiz</vt:lpstr>
      <vt:lpstr>1. What is the current population of the United Kingdom? </vt:lpstr>
      <vt:lpstr>2. What percentages of marriages end in divorce in the UK?</vt:lpstr>
      <vt:lpstr>3. What percentage of children achieved 5 GCSEs grades A-C last year?</vt:lpstr>
      <vt:lpstr>Is the crime rate in Britain going up or down?</vt:lpstr>
      <vt:lpstr>5. In 1993 there were roughly 45 000 people in jail, what is the prison population today? </vt:lpstr>
      <vt:lpstr>Intro Quiz Answers</vt:lpstr>
      <vt:lpstr>A Level Sociology Course Content</vt:lpstr>
      <vt:lpstr>First Year A Level Sociology:  Families and Households</vt:lpstr>
      <vt:lpstr>First Year A Level Sociology: Education with Research Methods</vt:lpstr>
      <vt:lpstr>Second Year A Level Sociology: Crime and Deviance </vt:lpstr>
      <vt:lpstr>Second Year A Level Sociology: Global Development </vt:lpstr>
      <vt:lpstr>Skills Needed for Sociology</vt:lpstr>
      <vt:lpstr>Questions About Questions</vt:lpstr>
    </vt:vector>
  </TitlesOfParts>
  <Company>Reigate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Thompson</dc:creator>
  <cp:lastModifiedBy>Karl Thompson</cp:lastModifiedBy>
  <cp:revision>14</cp:revision>
  <dcterms:created xsi:type="dcterms:W3CDTF">2017-07-06T08:46:29Z</dcterms:created>
  <dcterms:modified xsi:type="dcterms:W3CDTF">2018-07-03T14:55:10Z</dcterms:modified>
</cp:coreProperties>
</file>